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80"/>
  </p:notesMasterIdLst>
  <p:sldIdLst>
    <p:sldId id="294" r:id="rId3"/>
    <p:sldId id="848" r:id="rId4"/>
    <p:sldId id="867" r:id="rId5"/>
    <p:sldId id="868" r:id="rId6"/>
    <p:sldId id="956" r:id="rId7"/>
    <p:sldId id="865" r:id="rId8"/>
    <p:sldId id="951" r:id="rId9"/>
    <p:sldId id="952" r:id="rId10"/>
    <p:sldId id="664" r:id="rId11"/>
    <p:sldId id="854" r:id="rId12"/>
    <p:sldId id="852" r:id="rId13"/>
    <p:sldId id="857" r:id="rId14"/>
    <p:sldId id="802" r:id="rId15"/>
    <p:sldId id="958" r:id="rId16"/>
    <p:sldId id="445" r:id="rId17"/>
    <p:sldId id="822" r:id="rId18"/>
    <p:sldId id="930" r:id="rId19"/>
    <p:sldId id="900" r:id="rId20"/>
    <p:sldId id="723" r:id="rId21"/>
    <p:sldId id="897" r:id="rId22"/>
    <p:sldId id="892" r:id="rId23"/>
    <p:sldId id="771" r:id="rId24"/>
    <p:sldId id="909" r:id="rId25"/>
    <p:sldId id="903" r:id="rId26"/>
    <p:sldId id="893" r:id="rId27"/>
    <p:sldId id="915" r:id="rId28"/>
    <p:sldId id="890" r:id="rId29"/>
    <p:sldId id="889" r:id="rId30"/>
    <p:sldId id="912" r:id="rId31"/>
    <p:sldId id="887" r:id="rId32"/>
    <p:sldId id="888" r:id="rId33"/>
    <p:sldId id="913" r:id="rId34"/>
    <p:sldId id="907" r:id="rId35"/>
    <p:sldId id="908" r:id="rId36"/>
    <p:sldId id="906" r:id="rId37"/>
    <p:sldId id="905" r:id="rId38"/>
    <p:sldId id="844" r:id="rId39"/>
    <p:sldId id="845" r:id="rId40"/>
    <p:sldId id="823" r:id="rId41"/>
    <p:sldId id="916" r:id="rId42"/>
    <p:sldId id="917" r:id="rId43"/>
    <p:sldId id="918" r:id="rId44"/>
    <p:sldId id="829" r:id="rId45"/>
    <p:sldId id="846" r:id="rId46"/>
    <p:sldId id="847" r:id="rId47"/>
    <p:sldId id="922" r:id="rId48"/>
    <p:sldId id="933" r:id="rId49"/>
    <p:sldId id="934" r:id="rId50"/>
    <p:sldId id="935" r:id="rId51"/>
    <p:sldId id="936" r:id="rId52"/>
    <p:sldId id="937" r:id="rId53"/>
    <p:sldId id="923" r:id="rId54"/>
    <p:sldId id="931" r:id="rId55"/>
    <p:sldId id="932" r:id="rId56"/>
    <p:sldId id="929" r:id="rId57"/>
    <p:sldId id="824" r:id="rId58"/>
    <p:sldId id="940" r:id="rId59"/>
    <p:sldId id="920" r:id="rId60"/>
    <p:sldId id="921" r:id="rId61"/>
    <p:sldId id="862" r:id="rId62"/>
    <p:sldId id="925" r:id="rId63"/>
    <p:sldId id="702" r:id="rId64"/>
    <p:sldId id="883" r:id="rId65"/>
    <p:sldId id="942" r:id="rId66"/>
    <p:sldId id="941" r:id="rId67"/>
    <p:sldId id="880" r:id="rId68"/>
    <p:sldId id="938" r:id="rId69"/>
    <p:sldId id="939" r:id="rId70"/>
    <p:sldId id="943" r:id="rId71"/>
    <p:sldId id="858" r:id="rId72"/>
    <p:sldId id="944" r:id="rId73"/>
    <p:sldId id="945" r:id="rId74"/>
    <p:sldId id="946" r:id="rId75"/>
    <p:sldId id="859" r:id="rId76"/>
    <p:sldId id="957" r:id="rId77"/>
    <p:sldId id="949" r:id="rId78"/>
    <p:sldId id="950" r:id="rId79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/>
  <p:cmAuthor id="2" name="Microsoft Office User" initials="MOU" lastIdx="13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B53B"/>
    <a:srgbClr val="0432FF"/>
    <a:srgbClr val="9437FF"/>
    <a:srgbClr val="00BAE8"/>
    <a:srgbClr val="FFD400"/>
    <a:srgbClr val="0AC200"/>
    <a:srgbClr val="F15A22"/>
    <a:srgbClr val="0000FF"/>
    <a:srgbClr val="FAFAFC"/>
    <a:srgbClr val="44C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32" autoAdjust="0"/>
    <p:restoredTop sz="82582" autoAdjust="0"/>
  </p:normalViewPr>
  <p:slideViewPr>
    <p:cSldViewPr snapToGrid="0">
      <p:cViewPr varScale="1">
        <p:scale>
          <a:sx n="90" d="100"/>
          <a:sy n="90" d="100"/>
        </p:scale>
        <p:origin x="282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2019/12/31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（まず挨拶）</a:t>
            </a:r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それでは私たちから、</a:t>
            </a:r>
            <a:r>
              <a:rPr kumimoji="1"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LINE</a:t>
            </a: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の</a:t>
            </a:r>
            <a:r>
              <a:rPr kumimoji="1"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チームでの、技術とアジャイルプラクティスとを融合した、日々の改善事例について紹介させていただきます。</a:t>
            </a:r>
            <a:endParaRPr kumimoji="1"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どうぞよろしくお願いいたします。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私伊藤が、</a:t>
            </a:r>
            <a:r>
              <a:rPr kumimoji="1" lang="en-US" altLang="ja-JP" dirty="0"/>
              <a:t>LINE</a:t>
            </a:r>
            <a:r>
              <a:rPr kumimoji="1" lang="ja-JP" altLang="en-US"/>
              <a:t>の</a:t>
            </a:r>
            <a:r>
              <a:rPr kumimoji="1" lang="en-US" altLang="ja-JP" dirty="0"/>
              <a:t>Engineering Blog</a:t>
            </a:r>
            <a:r>
              <a:rPr kumimoji="1" lang="ja-JP" altLang="en-US"/>
              <a:t>で説明している内容は、コチラになります。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Google</a:t>
            </a:r>
            <a:r>
              <a:rPr kumimoji="1" lang="ja-JP" altLang="en-US"/>
              <a:t>などでの一般的な定義よりは、やっていることの範囲が広いかと思います。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5830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061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⭐️エンジニアよりはやっていることが多いよね？ということを、いさお君にふる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7303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一連の活動に際して我々は、様々な技術・ツールとアジャイルプラクティス・マインドセットとを組み合わせ、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日々実験を繰り返しながら、ビジネス的成果へとつなげています。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36075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27354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[7:00]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53284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1935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積ん読のようなもの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24178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142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それではまず最初に、このセッションの目的を、改めて全員で確認してみましょう。</a:t>
            </a:r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皆さん、認識、あっていますでしょうか？</a:t>
            </a:r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6905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[9:00]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0158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32798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72164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54088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82336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40964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10142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135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8097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0205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先にお伝えしておきますと、これから紹介する</a:t>
            </a:r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事例は、</a:t>
            </a:r>
            <a:r>
              <a:rPr kumimoji="1" lang="ja-JP" altLang="en-US"/>
              <a:t>皆さんのチーム・会社・組織でそのまま使うことは、まずできません。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47378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[15:00]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08661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1026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52237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44319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48240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5076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26944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22006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69515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0167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これは、食材だけでは食べられないものが多いことと同じです。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51186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Onboarding</a:t>
            </a:r>
            <a:r>
              <a:rPr kumimoji="1" lang="ja-JP" altLang="en-US"/>
              <a:t>とは、「新しいメンバーをチームに慣れさせ、成果を出せるよう導くこと」です。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72884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28313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55871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02375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49941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64020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83027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75016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63134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317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⭐️</a:t>
            </a:r>
            <a:r>
              <a:rPr lang="ja-JP" altLang="en-US" sz="12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コンテキストの違いの具体例について、いさお君にふる。</a:t>
            </a:r>
            <a:endParaRPr lang="en-US" altLang="ja-JP" sz="12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今回紹介する事例は、</a:t>
            </a:r>
            <a:r>
              <a:rPr kumimoji="1"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みなさま</a:t>
            </a:r>
            <a:r>
              <a:rPr kumimoji="1" lang="ja-JP" altLang="en-US"/>
              <a:t>のチーム・会社・組織にあった形で調理・加工をして、初めて機能します。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この点を、最初にご承知おきください。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96113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21308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81488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27344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53455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09183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56328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93605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50686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18514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7047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065543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160353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197681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⭐️いさお君に質問してもらう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132676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400457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281121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799079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78943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27995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929884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5344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[3:00]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4333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937105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629618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93146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584645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328820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023077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5091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それでは皆さんに質問です。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「</a:t>
            </a:r>
            <a:r>
              <a:rPr kumimoji="1" lang="en-US" altLang="ja-JP" dirty="0"/>
              <a:t>SET</a:t>
            </a:r>
            <a:r>
              <a:rPr kumimoji="1" lang="ja-JP" altLang="en-US"/>
              <a:t>」という単語、もしくはその意味をご存知の方、挙手をお願いいたします。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3321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」とは、「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Software Engineer in Test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」の略で、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Google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で生まれたロールです。</a:t>
            </a: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書籍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『How Google Tests Software』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に、詳しく説明されています。</a:t>
            </a:r>
            <a:b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同様の役職は、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Microsoft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や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Amazon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DeNA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などにもあります。</a:t>
            </a: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9114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2019年12月31日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7B53B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2019/12/31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2019/12/31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07B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7B53B"/>
          </a:solidFill>
          <a:ln>
            <a:solidFill>
              <a:srgbClr val="07B53B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2019年12月31日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2019/12/31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2019/12/31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2019/12/31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2019/12/31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gineering.linecorp.com/ja/blog/recommend-learning-session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nagileway.com/2016/10/07/modern-agile-jp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tling.io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kotlinlang.org/" TargetMode="External"/><Relationship Id="rId4" Type="http://schemas.openxmlformats.org/officeDocument/2006/relationships/hyperlink" Target="http://groovy-lang.org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tiff"/><Relationship Id="rId5" Type="http://schemas.openxmlformats.org/officeDocument/2006/relationships/image" Target="../media/image12.png"/><Relationship Id="rId4" Type="http://schemas.openxmlformats.org/officeDocument/2006/relationships/hyperlink" Target="https://www.jetbrains.com/idea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uit/karate" TargetMode="External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thoughtworks.com/radar/languages-and-frameworks/karate" TargetMode="External"/><Relationship Id="rId5" Type="http://schemas.openxmlformats.org/officeDocument/2006/relationships/hyperlink" Target="https://grpc.io/" TargetMode="External"/><Relationship Id="rId4" Type="http://schemas.openxmlformats.org/officeDocument/2006/relationships/hyperlink" Target="https://cucumber.io/docs/gherki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hristophLucian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tif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ntuit/karate" TargetMode="External"/><Relationship Id="rId3" Type="http://schemas.openxmlformats.org/officeDocument/2006/relationships/image" Target="../media/image30.png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uejs.org/" TargetMode="External"/><Relationship Id="rId11" Type="http://schemas.openxmlformats.org/officeDocument/2006/relationships/image" Target="../media/image12.png"/><Relationship Id="rId5" Type="http://schemas.openxmlformats.org/officeDocument/2006/relationships/image" Target="../media/image31.tiff"/><Relationship Id="rId10" Type="http://schemas.openxmlformats.org/officeDocument/2006/relationships/hyperlink" Target="https://kubernetes.io/" TargetMode="External"/><Relationship Id="rId4" Type="http://schemas.openxmlformats.org/officeDocument/2006/relationships/hyperlink" Target="https://zipkin.io/" TargetMode="External"/><Relationship Id="rId9" Type="http://schemas.openxmlformats.org/officeDocument/2006/relationships/image" Target="../media/image18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v.com/sprint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tiff"/><Relationship Id="rId4" Type="http://schemas.openxmlformats.org/officeDocument/2006/relationships/hyperlink" Target="https://www.amazon.com/dp/B010MH1DAQ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stcontainers.org/" TargetMode="External"/><Relationship Id="rId2" Type="http://schemas.openxmlformats.org/officeDocument/2006/relationships/hyperlink" Target="http://rest-assured.io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tiff"/><Relationship Id="rId4" Type="http://schemas.openxmlformats.org/officeDocument/2006/relationships/hyperlink" Target="https://github.com/flapdoodle-oss/de.flapdoodle.embed.mongo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x/wix-embedded-mysql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tiff"/><Relationship Id="rId4" Type="http://schemas.openxmlformats.org/officeDocument/2006/relationships/hyperlink" Target="https://www.testcontainers.org/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tif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umguides.org/docs/scrumguide/v2017/2017-Scrum-Guide-Japanese.pdf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tiff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n.wikipedia.org/wiki/Software_Development_Engineer_in_Test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323843"/>
            <a:ext cx="9144000" cy="1080000"/>
          </a:xfrm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伊藤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宏幸・高橋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勲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株式会社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80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特殊部隊</a:t>
            </a:r>
            <a:b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SET</a:t>
            </a:r>
            <a:r>
              <a:rPr lang="ja-JP" altLang="en-US" sz="80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チームの日常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-</a:t>
            </a:r>
            <a:r>
              <a:rPr lang="ja-JP" altLang="en-US" sz="3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技術と実験を融合した実践アジャイル術</a:t>
            </a: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-</a:t>
            </a:r>
            <a:endParaRPr kumimoji="1" lang="ja-JP" altLang="en-US" sz="36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482BA27-B3C6-F249-AA11-8F4495335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88"/>
            <a:ext cx="9144000" cy="6337062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1F43530-1907-C549-9455-68C4C1BD3404}"/>
              </a:ext>
            </a:extLst>
          </p:cNvPr>
          <p:cNvSpPr/>
          <p:nvPr/>
        </p:nvSpPr>
        <p:spPr>
          <a:xfrm>
            <a:off x="1575893" y="4220224"/>
            <a:ext cx="7226709" cy="1396477"/>
          </a:xfrm>
          <a:prstGeom prst="rect">
            <a:avLst/>
          </a:prstGeom>
          <a:noFill/>
          <a:ln w="38100"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>
            <a:extLst>
              <a:ext uri="{FF2B5EF4-FFF2-40B4-BE49-F238E27FC236}">
                <a16:creationId xmlns:a16="http://schemas.microsoft.com/office/drawing/2014/main" id="{FD0CA484-A347-7A48-A456-FABE8AD0D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614516"/>
            <a:ext cx="7886700" cy="741834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" altLang="ja-JP" sz="20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hlinkClick r:id="rId4"/>
              </a:rPr>
              <a:t>https://engineering.linecorp.com/ja/blog/recommend-learning-session/</a:t>
            </a:r>
            <a:endParaRPr lang="ja-JP" altLang="en-US" sz="2000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893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 #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とは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以下の全社的なリード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テスト自動化と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DevOps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の推進・実現</a:t>
            </a: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プロダクト開発チームのプロセス改善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社内ツールの開発・運用（後述）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組織を超えた課題発見と解決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技術戦略の策定・実施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11505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 #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とは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以下の全社的なリード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テスト自動化と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DevOps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の推進・実現</a:t>
            </a: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プロダクト開発チームのプロセス改善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社内ツールの開発・運用（後述）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組織を超えた課題発見と解決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技術戦略の策定・実施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3" name="四角形吹き出し 2">
            <a:extLst>
              <a:ext uri="{FF2B5EF4-FFF2-40B4-BE49-F238E27FC236}">
                <a16:creationId xmlns:a16="http://schemas.microsoft.com/office/drawing/2014/main" id="{C0846EE2-59D4-A140-B6AD-C6A9AB6458EF}"/>
              </a:ext>
            </a:extLst>
          </p:cNvPr>
          <p:cNvSpPr/>
          <p:nvPr/>
        </p:nvSpPr>
        <p:spPr>
          <a:xfrm>
            <a:off x="7462685" y="5461699"/>
            <a:ext cx="1440000" cy="900000"/>
          </a:xfrm>
          <a:prstGeom prst="wedgeRectCallout">
            <a:avLst>
              <a:gd name="adj1" fmla="val -106006"/>
              <a:gd name="adj2" fmla="val -60598"/>
            </a:avLst>
          </a:prstGeom>
          <a:solidFill>
            <a:srgbClr val="FFFF00"/>
          </a:solidFill>
          <a:ln w="38100"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LINE</a:t>
            </a:r>
          </a:p>
          <a:p>
            <a:pPr algn="ctr"/>
            <a:r>
              <a:rPr kumimoji="1" lang="ja-JP" altLang="en-US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特有かも</a:t>
            </a:r>
            <a:endParaRPr kumimoji="1" lang="en-US" altLang="ja-JP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FEB1E1D-2CDF-F143-8725-921C80DF34F1}"/>
              </a:ext>
            </a:extLst>
          </p:cNvPr>
          <p:cNvSpPr/>
          <p:nvPr/>
        </p:nvSpPr>
        <p:spPr>
          <a:xfrm>
            <a:off x="997360" y="4402228"/>
            <a:ext cx="6834034" cy="943793"/>
          </a:xfrm>
          <a:prstGeom prst="rect">
            <a:avLst/>
          </a:prstGeom>
          <a:noFill/>
          <a:ln w="38100"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752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つの軸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pic>
        <p:nvPicPr>
          <p:cNvPr id="6" name="図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12" y="1720312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0" y="1989000"/>
            <a:ext cx="3240000" cy="288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エンジニアリング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・技術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テスト自動化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DevOps</a:t>
            </a: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XP</a:t>
            </a:r>
          </a:p>
        </p:txBody>
      </p:sp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6103312" y="1989000"/>
            <a:ext cx="3240000" cy="288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アジャイル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プラクティス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079500" lvl="1" indent="-3508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Scrum</a:t>
            </a:r>
          </a:p>
          <a:p>
            <a:pPr marL="1079500" lvl="1" indent="-3508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Kanban</a:t>
            </a:r>
          </a:p>
          <a:p>
            <a:pPr marL="1079500" lvl="1" indent="-3508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Lean</a:t>
            </a:r>
          </a:p>
        </p:txBody>
      </p:sp>
      <p:sp>
        <p:nvSpPr>
          <p:cNvPr id="8" name="コンテンツ プレースホルダー 8">
            <a:extLst>
              <a:ext uri="{FF2B5EF4-FFF2-40B4-BE49-F238E27FC236}">
                <a16:creationId xmlns:a16="http://schemas.microsoft.com/office/drawing/2014/main" id="{A5FE0BA1-9780-0C45-A53C-C6F4C74C2C12}"/>
              </a:ext>
            </a:extLst>
          </p:cNvPr>
          <p:cNvSpPr txBox="1">
            <a:spLocks/>
          </p:cNvSpPr>
          <p:nvPr/>
        </p:nvSpPr>
        <p:spPr>
          <a:xfrm>
            <a:off x="2863312" y="5464752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日々の実験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193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/>
          </a:solidFill>
          <a:ln>
            <a:noFill/>
          </a:ln>
        </p:spPr>
        <p:txBody>
          <a:bodyPr anchor="t"/>
          <a:lstStyle/>
          <a:p>
            <a:r>
              <a:rPr lang="ja-JP" altLang="en-US" sz="8000" b="1"/>
              <a:t>少しでも</a:t>
            </a:r>
            <a:br>
              <a:rPr lang="en-US" altLang="ja-JP" sz="8000" b="1" dirty="0"/>
            </a:br>
            <a:r>
              <a:rPr lang="ja-JP" altLang="en-US" sz="8000" b="1"/>
              <a:t>皆さんの</a:t>
            </a:r>
            <a:br>
              <a:rPr lang="en-US" altLang="ja-JP" sz="8000" b="1" dirty="0"/>
            </a:br>
            <a:r>
              <a:rPr lang="ja-JP" altLang="en-US" sz="8000" b="1"/>
              <a:t>ヒントになれば</a:t>
            </a:r>
            <a:endParaRPr kumimoji="1" lang="ja-JP" altLang="en-US" sz="8000" b="1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3686004-CBBE-204C-BDDB-21C03CB02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800" y="3617040"/>
            <a:ext cx="3038400" cy="32409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8276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/>
              <a:t>アジェンダ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3909021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課題認識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63538" lvl="1" indent="-34925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以下の手法が機能しない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9370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0798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ツールの（一方的な）提供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0798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ガイドラインの提供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0798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（一方的な）共通化・標準化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B05A285-278D-8D40-A9E2-52CE54A63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550" y="3934786"/>
            <a:ext cx="1918800" cy="216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9004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仮説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プロダクト開発チーム／</a:t>
            </a:r>
            <a:br>
              <a:rPr lang="en-US" altLang="ja-JP" sz="4800" dirty="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</a:t>
            </a: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双方に課題発生？</a:t>
            </a:r>
            <a:endParaRPr lang="en-US" altLang="ja-JP" sz="48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施策が他人事になってしまう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ガイドの提供などで満足してしまう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考えて改善することを止めてしまう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602695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検証のポイント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共に問題に取り組む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発見・提供できるのでは？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2856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当セッション／資料の目的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165F4D48-7FAF-E144-A359-1BEAC30AC068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[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お伝えすること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]</a:t>
            </a:r>
          </a:p>
          <a:p>
            <a:pPr marL="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LINE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での実例をもとにした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技術とアジャイルの組み合わせ方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ADF09359-7F4D-6C4A-A059-A442245F14D4}"/>
              </a:ext>
            </a:extLst>
          </p:cNvPr>
          <p:cNvSpPr txBox="1">
            <a:spLocks/>
          </p:cNvSpPr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[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形式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]</a:t>
            </a:r>
          </a:p>
          <a:p>
            <a:pPr marL="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皆さんが現場に持ち帰って試せるかたちで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EDCBC856-885C-3048-8DFD-25243185A495}"/>
              </a:ext>
            </a:extLst>
          </p:cNvPr>
          <p:cNvSpPr txBox="1">
            <a:spLocks/>
          </p:cNvSpPr>
          <p:nvPr/>
        </p:nvSpPr>
        <p:spPr>
          <a:xfrm>
            <a:off x="628650" y="33522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[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適用可能範囲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]</a:t>
            </a:r>
          </a:p>
          <a:p>
            <a:pPr marL="452438" lvl="1" indent="-4524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プロダクト開発チーム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452438" lvl="1" indent="-4524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組織を横断した改善活動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847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8000" b="1"/>
              <a:t>事例</a:t>
            </a:r>
            <a:r>
              <a:rPr lang="en-US" altLang="ja-JP" sz="8000" b="1" dirty="0"/>
              <a:t>1</a:t>
            </a:r>
            <a:br>
              <a:rPr lang="en-US" altLang="ja-JP" sz="8000" b="1" dirty="0"/>
            </a:br>
            <a:r>
              <a:rPr lang="en-US" altLang="ja-JP" sz="8000" b="1" dirty="0"/>
              <a:t>Ayaperf</a:t>
            </a:r>
            <a:endParaRPr kumimoji="1" lang="ja-JP" altLang="en-US" sz="8000" b="1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72EEE73-2F64-E84C-8ACA-3858E4074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200" y="469656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8F1E21D-11BA-4C41-B5EB-BAEF06CC7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200" y="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EDEB096-BE8E-B848-AD5F-7F387A544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781A8DF-FC09-584B-B260-4FCE0F826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96560"/>
            <a:ext cx="2188800" cy="2161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6219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とあるチームの課題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パフォーマンステストが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しづらい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Gatling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では、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テストに必要な負荷をかけきれない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Groovy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では、テストコードを書きづらい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（メンバーのほとんどが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Kotlin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プログラマ）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30585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17F77A5D-CF1B-E740-ACC8-7FCF711EA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自作の</a:t>
            </a:r>
            <a:r>
              <a:rPr lang="en-US" altLang="ja-JP" sz="2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Kubernetes</a:t>
            </a: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ベースの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パフォーマンステスト用フレームワーク群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30300" lvl="1" indent="-1116013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テストに必要な負荷を、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k8s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Pod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を増やすことでかけやすい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Kotlin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でテストコードを書ける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IntelliJ IDEA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debug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モードで動かせる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解決策としての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Ayaperf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586"/>
            <a:ext cx="1483200" cy="1439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D32D692-F112-2E42-998D-7570727FFB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3729" y="1172702"/>
            <a:ext cx="1790271" cy="14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6409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仕組み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38068603-A8BF-3247-AD57-5438D78A5788}"/>
              </a:ext>
            </a:extLst>
          </p:cNvPr>
          <p:cNvGrpSpPr/>
          <p:nvPr/>
        </p:nvGrpSpPr>
        <p:grpSpPr>
          <a:xfrm>
            <a:off x="628650" y="1179873"/>
            <a:ext cx="7886700" cy="5146981"/>
            <a:chOff x="628650" y="1179873"/>
            <a:chExt cx="7886700" cy="5146981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28D707F9-77CC-7247-8495-00F4FADE3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650" y="1179873"/>
              <a:ext cx="7886700" cy="5146981"/>
            </a:xfrm>
            <a:prstGeom prst="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A8B17AD6-C1BA-6549-B795-679FDFDB64E5}"/>
                </a:ext>
              </a:extLst>
            </p:cNvPr>
            <p:cNvSpPr/>
            <p:nvPr/>
          </p:nvSpPr>
          <p:spPr>
            <a:xfrm>
              <a:off x="3635477" y="1209369"/>
              <a:ext cx="1873045" cy="4277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94631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472648" y="1689099"/>
            <a:ext cx="5042701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そのチームと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ヶ月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一緒に働き、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課題発見と解決を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一緒に繰り返すことで、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一連のフレークワーク群を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整備し活用できた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10BF746-A078-0944-B84A-25B96A764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2452299"/>
            <a:ext cx="2844000" cy="28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1189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148650" y="1689099"/>
            <a:ext cx="536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Ayaperf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本格導入後</a:t>
            </a: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週間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で、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パフォーマンス問題を</a:t>
            </a: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件</a:t>
            </a: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発見し解決することができた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7565F5E-FC38-BD49-8732-31C90D428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092299"/>
            <a:ext cx="252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2364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8000" b="1"/>
              <a:t>事例</a:t>
            </a:r>
            <a:r>
              <a:rPr lang="en-US" altLang="ja-JP" sz="8000" b="1" dirty="0"/>
              <a:t>2</a:t>
            </a:r>
            <a:br>
              <a:rPr lang="en-US" altLang="ja-JP" sz="8000" b="1" dirty="0"/>
            </a:br>
            <a:r>
              <a:rPr lang="en-US" altLang="ja-JP" sz="8000" b="1" dirty="0"/>
              <a:t>Karate</a:t>
            </a:r>
            <a:endParaRPr kumimoji="1" lang="ja-JP" altLang="en-US" sz="8000" b="1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72EEE73-2F64-E84C-8ACA-3858E4074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200" y="469656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8F1E21D-11BA-4C41-B5EB-BAEF06CC7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200" y="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EDEB096-BE8E-B848-AD5F-7F387A544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781A8DF-FC09-584B-B260-4FCE0F826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96560"/>
            <a:ext cx="2188800" cy="2161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2917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Channel Gateway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211263" lvl="1" indent="-468313">
              <a:lnSpc>
                <a:spcPct val="100000"/>
              </a:lnSpc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本番障害が増加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211263" lvl="1" indent="-468313">
              <a:lnSpc>
                <a:spcPct val="100000"/>
              </a:lnSpc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障害検知が遅れがち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31" name="コンテンツ プレースホルダー 8">
            <a:extLst>
              <a:ext uri="{FF2B5EF4-FFF2-40B4-BE49-F238E27FC236}">
                <a16:creationId xmlns:a16="http://schemas.microsoft.com/office/drawing/2014/main" id="{71401F23-C34E-5347-ABB1-00123CD8469C}"/>
              </a:ext>
            </a:extLst>
          </p:cNvPr>
          <p:cNvSpPr txBox="1">
            <a:spLocks/>
          </p:cNvSpPr>
          <p:nvPr/>
        </p:nvSpPr>
        <p:spPr>
          <a:xfrm>
            <a:off x="628650" y="3384063"/>
            <a:ext cx="7886700" cy="46737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30300" lvl="1" indent="-1116013">
              <a:buFont typeface="Arial" panose="020B0604020202020204" pitchFamily="34" charset="0"/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※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システムイメージ</a:t>
            </a:r>
            <a:endParaRPr lang="en-US" altLang="ja-JP" sz="2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841C318-206B-A04F-973B-F91544437891}"/>
              </a:ext>
            </a:extLst>
          </p:cNvPr>
          <p:cNvSpPr/>
          <p:nvPr/>
        </p:nvSpPr>
        <p:spPr>
          <a:xfrm>
            <a:off x="1484154" y="4550416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User</a:t>
            </a:r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2CC43A7-8167-9040-A4A9-B814AE40659B}"/>
              </a:ext>
            </a:extLst>
          </p:cNvPr>
          <p:cNvSpPr/>
          <p:nvPr/>
        </p:nvSpPr>
        <p:spPr>
          <a:xfrm>
            <a:off x="3981737" y="4550416"/>
            <a:ext cx="1193181" cy="747132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Channel</a:t>
            </a:r>
          </a:p>
          <a:p>
            <a:pPr algn="ctr"/>
            <a:r>
              <a:rPr lang="en-US" altLang="ja-JP" dirty="0"/>
              <a:t>Gateway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CF947A5-3A4A-3E4D-BD94-E24660442609}"/>
              </a:ext>
            </a:extLst>
          </p:cNvPr>
          <p:cNvSpPr/>
          <p:nvPr/>
        </p:nvSpPr>
        <p:spPr>
          <a:xfrm>
            <a:off x="6368099" y="3523734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Store</a:t>
            </a:r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AF0A2C-0351-0349-B402-E97C18A5FA02}"/>
              </a:ext>
            </a:extLst>
          </p:cNvPr>
          <p:cNvSpPr/>
          <p:nvPr/>
        </p:nvSpPr>
        <p:spPr>
          <a:xfrm>
            <a:off x="6368099" y="4550416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Game</a:t>
            </a:r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A79F568-648C-FD40-8810-0B87C0D275AE}"/>
              </a:ext>
            </a:extLst>
          </p:cNvPr>
          <p:cNvSpPr/>
          <p:nvPr/>
        </p:nvSpPr>
        <p:spPr>
          <a:xfrm>
            <a:off x="6368099" y="5530675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その他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56DCD9C-B020-1A40-8F65-168B36EAB1DE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677335" y="4923982"/>
            <a:ext cx="1304402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4ABD7AB1-C555-444B-967A-1707A5444CF8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5174918" y="3897300"/>
            <a:ext cx="1193181" cy="10266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D1553C8A-E37D-DF4A-B3CE-AF5E1FB7FDB8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5174918" y="4923982"/>
            <a:ext cx="1193181" cy="9802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98E5894B-C4BF-3A4E-9BD6-B774450C0A96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5174918" y="4923982"/>
            <a:ext cx="119318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811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による障害検知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73370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による障害検知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0DD8EDAC-B59A-0049-BE88-0B27A60C6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8867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チームに定着せず</a:t>
            </a:r>
            <a:endParaRPr lang="en-US" altLang="ja-JP" sz="2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テストコードが読みづらい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テストコードがメンテナンスしづらい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障害を検知した際の対処方法が判断しづらい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05225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そのままでは使えません！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72B5EC4-C955-BA45-8112-53F00467E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600" y="1159200"/>
            <a:ext cx="5212800" cy="521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6218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解決策としての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Karate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7" lvl="1" indent="0" algn="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API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テストに特化した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OSS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フレームワーク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7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BDD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スタイル（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Gherkin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Java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RESTful API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のテスト機能を標準サポート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87391" lvl="2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gRPC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などは、機能拡張が必要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（ただし容易）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6"/>
              </a:rPr>
              <a:t>Technology Radar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にも掲載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3"/>
            <a:extLst>
              <a:ext uri="{FF2B5EF4-FFF2-40B4-BE49-F238E27FC236}">
                <a16:creationId xmlns:a16="http://schemas.microsoft.com/office/drawing/2014/main" id="{FA0EDE43-7557-9F4B-8033-D4924C3500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173091"/>
            <a:ext cx="1512362" cy="150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4974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Karate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のテストコード例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06627B9-EC09-6B49-9DC3-3E6CFF3F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878" y="1168709"/>
            <a:ext cx="6154244" cy="519879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356791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のテストコード例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09444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231266" y="1689099"/>
            <a:ext cx="5284083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チームと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ヶ月一緒に働き、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以下を一緒に繰り返し実施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>
              <a:lnSpc>
                <a:spcPct val="100000"/>
              </a:lnSpc>
              <a:buNone/>
            </a:pP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読みやすい・メンテナンス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しやすいツールの選定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不足機能の追加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読みやすいテストコードの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追求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障害検知時の対処方法の整備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AD116A9-75A9-8D46-A474-09B2DD593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70899"/>
            <a:ext cx="3238700" cy="224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9173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508650" y="1689099"/>
            <a:ext cx="500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存在自体が成功モデルと</a:t>
            </a:r>
            <a:br>
              <a:rPr lang="en-US" altLang="ja-JP" sz="2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言えるチームに！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本番障害：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- 30%</a:t>
            </a: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障害検知：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280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週間→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 2</a:t>
            </a:r>
            <a:r>
              <a:rPr lang="ja-JP" altLang="en-US" sz="280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時間</a:t>
            </a:r>
            <a:endParaRPr lang="en-US" altLang="ja-JP" sz="2800" dirty="0">
              <a:solidFill>
                <a:srgbClr val="0432F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自力で課題発見・解決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できるチームに進化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プロダクトマネージャーを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含む全チームメンバーが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テストコードを書いている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0AB3FB6-4F47-7640-BA67-EE8BB7417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248985"/>
            <a:ext cx="2880000" cy="28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3235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共に問題に取り組む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発見・提供できるのでは？</a:t>
            </a:r>
            <a:endParaRPr lang="en-US" altLang="ja-JP" sz="4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11641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一緒に痛い目にあう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発見・提供しよう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2863995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72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compassion</a:t>
            </a:r>
            <a:endParaRPr lang="en-US" altLang="ja-JP" sz="40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英語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 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思いやり、共感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7188750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72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compatio</a:t>
            </a:r>
            <a:endParaRPr lang="en-US" altLang="ja-JP" sz="40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ラテン語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共に苦しむ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549153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1428913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調理・加工が必要です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212C3DF-D885-FA44-B8D7-4643CA8D8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600" y="1159200"/>
            <a:ext cx="5212800" cy="5212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4076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課題認識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63538" lvl="1" indent="-34925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Onboarding</a:t>
            </a: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の必要性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9370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9370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名のチームに、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93700" lvl="1" indent="0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新卒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</a:t>
            </a:r>
            <a:r>
              <a:rPr lang="ja-JP" altLang="en-US" sz="2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・中途採用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</a:t>
            </a:r>
            <a:r>
              <a:rPr lang="ja-JP" altLang="en-US" sz="2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が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93700" lvl="1" indent="0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同時加入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（業務、回らなくね？）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A2A1537-7FD9-9C4E-AC85-17C8273F0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350" y="3330699"/>
            <a:ext cx="2880000" cy="2764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84704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仮説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プロであれば、業務時間中に勉強することこそ</a:t>
            </a:r>
            <a:br>
              <a:rPr lang="en-US" altLang="ja-JP" sz="4800" dirty="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当たり前ではないのか？</a:t>
            </a:r>
            <a:endParaRPr lang="en-US" altLang="ja-JP" sz="48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プロスポーツでは、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仕事として日々練習をしている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ソフトウェア開発業界では、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NG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とされることが多い現状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810805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検証のポイント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仕事で必要なことを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業務時間中の勉強で習得し、</a:t>
            </a:r>
            <a:b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チームを強化できないか？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1202259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Learning Lesson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業務時間中に実施する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algn="ctr">
              <a:lnSpc>
                <a:spcPct val="100000"/>
              </a:lnSpc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勉強会の手法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Chris Lucian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さんから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直接教えていただいた手法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371777" lvl="8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RSGT2019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キーノートスピーカー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371777" lvl="8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モブプログラミングの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創始者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9650CC-06F1-5744-8EBA-51337C13D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94" y="3266339"/>
            <a:ext cx="3353373" cy="25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328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チームでのルール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基本毎日、</a:t>
            </a: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30-60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分、業務時間中に実施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業務に役立つトピックであれば何でも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OK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基本モブプログラミングで実施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批判はしない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楽しむ！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18457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チームが学んだこと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4695EF81-A9F9-884F-B19C-B3257C70C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1625" y="1689099"/>
            <a:ext cx="4913725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Kubernetes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Karate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Vue.js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IntelliJ IDEA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ショートカットキー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ドラッカーエクササイズ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マネージャーをグッと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させるレポートの書き方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AE6D037-B9B4-7E4F-B4E2-52920DF9D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2299"/>
            <a:ext cx="3601625" cy="270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727418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2642144" y="1689099"/>
            <a:ext cx="5873206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新メンバーたちが</a:t>
            </a:r>
            <a:b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入社</a:t>
            </a:r>
            <a: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1-2</a:t>
            </a: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ヶ月で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成果を出せるように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なった！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598B8C7-514A-A046-9F6F-CB479D8E6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691760"/>
            <a:ext cx="2013493" cy="2200539"/>
          </a:xfrm>
          <a:prstGeom prst="rect">
            <a:avLst/>
          </a:prstGeom>
          <a:ln>
            <a:noFill/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3383B93-B916-0647-9AD2-E8D4E3B20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913429"/>
            <a:ext cx="2013493" cy="22005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04537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成果例：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Sebas Report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32E8D59-0754-7444-869B-8E4B5ACAD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1200"/>
            <a:ext cx="9144000" cy="477266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911457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Karate</a:t>
            </a:r>
            <a:r>
              <a:rPr kumimoji="1" lang="ja-JP" altLang="en-US" sz="4800">
                <a:latin typeface="ヒラギノ角ゴ ProN W6"/>
                <a:ea typeface="ヒラギノ角ゴ ProN W6"/>
                <a:cs typeface="ヒラギノ角ゴ ProN W6"/>
              </a:rPr>
              <a:t>のテストレポートの拡張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6C9F21F-341D-6843-AFEA-1A76144F7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0000"/>
            <a:ext cx="9144000" cy="450040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393011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マイクロサービスの障害原因を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B119493-3BA7-6C4F-9E3A-FFC06732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1232046"/>
            <a:ext cx="8436077" cy="501604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96445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理由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チーム・プロダクトごとに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コンテキストが違いすぎ、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各種手法・テクニックを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そのまま当てはめられない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2474695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迅速に特定できます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467341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学習したものを活用して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…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0" name="図 9">
            <a:hlinkClick r:id="rId4"/>
            <a:extLst>
              <a:ext uri="{FF2B5EF4-FFF2-40B4-BE49-F238E27FC236}">
                <a16:creationId xmlns:a16="http://schemas.microsoft.com/office/drawing/2014/main" id="{B9A436A8-FDDD-324F-AD76-B74C0F873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1687" y="5096281"/>
            <a:ext cx="1211539" cy="1440000"/>
          </a:xfrm>
          <a:prstGeom prst="rect">
            <a:avLst/>
          </a:prstGeom>
          <a:ln>
            <a:noFill/>
          </a:ln>
        </p:spPr>
      </p:pic>
      <p:pic>
        <p:nvPicPr>
          <p:cNvPr id="11" name="図 10">
            <a:hlinkClick r:id="rId6"/>
            <a:extLst>
              <a:ext uri="{FF2B5EF4-FFF2-40B4-BE49-F238E27FC236}">
                <a16:creationId xmlns:a16="http://schemas.microsoft.com/office/drawing/2014/main" id="{92AFB241-2F96-FF4B-ABD8-6986FC9BD0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5796" y="5108479"/>
            <a:ext cx="1440000" cy="1440000"/>
          </a:xfrm>
          <a:prstGeom prst="rect">
            <a:avLst/>
          </a:prstGeom>
          <a:ln>
            <a:noFill/>
          </a:ln>
        </p:spPr>
      </p:pic>
      <p:pic>
        <p:nvPicPr>
          <p:cNvPr id="12" name="図 11">
            <a:hlinkClick r:id="rId8"/>
            <a:extLst>
              <a:ext uri="{FF2B5EF4-FFF2-40B4-BE49-F238E27FC236}">
                <a16:creationId xmlns:a16="http://schemas.microsoft.com/office/drawing/2014/main" id="{0A319400-B39D-D14B-BEFF-56191B0F69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669" y="5108479"/>
            <a:ext cx="1447236" cy="1440000"/>
          </a:xfrm>
          <a:prstGeom prst="rect">
            <a:avLst/>
          </a:prstGeom>
          <a:ln>
            <a:noFill/>
          </a:ln>
        </p:spPr>
      </p:pic>
      <p:pic>
        <p:nvPicPr>
          <p:cNvPr id="13" name="図 12">
            <a:hlinkClick r:id="rId10"/>
            <a:extLst>
              <a:ext uri="{FF2B5EF4-FFF2-40B4-BE49-F238E27FC236}">
                <a16:creationId xmlns:a16="http://schemas.microsoft.com/office/drawing/2014/main" id="{B4EF52DF-0F66-D84F-B32B-745ADB1F4D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116" y="5109363"/>
            <a:ext cx="1483200" cy="1439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09366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想定外の成果：心理面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148650" y="1689099"/>
            <a:ext cx="536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「本番」へのプレッシャーを、事前に「安全に」軽減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デモとフィードバックの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日常化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作業に詰まっても、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気軽に質問・相談して解決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ミスとリカバリの練習を、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チーム内で気軽に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安全な環境で実施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4379171-4B98-1D4E-B081-5CDBAF7E8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632299"/>
            <a:ext cx="2520000" cy="25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65044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想定外の成果：評価面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148650" y="1689099"/>
            <a:ext cx="536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日々の活動が実質</a:t>
            </a:r>
            <a:r>
              <a:rPr lang="en-US" altLang="ja-JP" sz="2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1on1</a:t>
            </a:r>
            <a:endParaRPr lang="ja-JP" altLang="en-US" sz="280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マネージャー：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具体的活動・成果を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毎日見ることができるため、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メンバー評価が容易・的確に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メンバー：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具体的活動・成果を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毎日見せてアピールできる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3ADAE5B-F9FA-6142-902F-4E97DFCBF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632299"/>
            <a:ext cx="2520000" cy="25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64084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仕事で必要なことを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業務時間中の勉強で習得し、</a:t>
            </a:r>
            <a:b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80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チームを強化できないか？</a:t>
            </a:r>
            <a:endParaRPr lang="en-US" altLang="ja-JP" sz="4800" dirty="0">
              <a:solidFill>
                <a:srgbClr val="0432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23879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Learning Session</a:t>
            </a: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で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以下のメリットを得られる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仕事に必要な技能の習得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チームの強化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チームのプロセス改善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927844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25278407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とあるチームの課題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テスト自動化を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改善したい！が</a:t>
            </a: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…</a:t>
            </a:r>
          </a:p>
          <a:p>
            <a:pPr marL="1130300" lvl="1" indent="-1116013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何から手をつければ良いかが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分からずに混乱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チーム内でも意見がバラバラ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（課題の優先順位・手法・ツールなど）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B440A1E-9D8C-0842-983F-9E614EA5C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800" y="2964424"/>
            <a:ext cx="2347200" cy="234133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62476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仮説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「分からない」ことを</a:t>
            </a:r>
            <a:endParaRPr lang="en-US" altLang="ja-JP" sz="48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「分かる」仕掛けが</a:t>
            </a:r>
            <a:endParaRPr lang="en-US" altLang="ja-JP" sz="48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必要では？</a:t>
            </a:r>
            <a:endParaRPr lang="en-US" altLang="ja-JP" sz="48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試してみないと判断がつかないことはある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課題の発見・解決方法と状況の整理方法は、最初は教える人が必要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035908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検証のポイント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「分からないこと」を、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共に試しながら、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１つ１つ分かるように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していく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20977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調理・加工のための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つのキー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0F88105D-33A3-ED4C-B60F-205840BA4DFE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438" lvl="1" indent="-438150"/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考え続ける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25546321-3152-5640-B826-4D2F392D0F9A}"/>
              </a:ext>
            </a:extLst>
          </p:cNvPr>
          <p:cNvSpPr txBox="1">
            <a:spLocks/>
          </p:cNvSpPr>
          <p:nvPr/>
        </p:nvSpPr>
        <p:spPr>
          <a:xfrm>
            <a:off x="628650" y="31722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438" lvl="1" indent="-438150"/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試し続ける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2DF34281-B223-034D-842B-D46B3D0ACB04}"/>
              </a:ext>
            </a:extLst>
          </p:cNvPr>
          <p:cNvSpPr txBox="1">
            <a:spLocks/>
          </p:cNvSpPr>
          <p:nvPr/>
        </p:nvSpPr>
        <p:spPr>
          <a:xfrm>
            <a:off x="628650" y="46554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438" lvl="1" indent="-438150"/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よかったら取り入れる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27449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Design Sprint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60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6E7EFD24-0832-4B41-8E10-75269272B5D8}"/>
              </a:ext>
            </a:extLst>
          </p:cNvPr>
          <p:cNvSpPr txBox="1">
            <a:spLocks/>
          </p:cNvSpPr>
          <p:nvPr/>
        </p:nvSpPr>
        <p:spPr>
          <a:xfrm>
            <a:off x="2610465" y="1689099"/>
            <a:ext cx="5904885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-3492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Google Ventures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社が、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スタートアップへの投資・支援で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活用している方法論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（例）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049321" lvl="3" indent="-3492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Slack</a:t>
            </a:r>
          </a:p>
          <a:p>
            <a:pPr marL="1049321" lvl="3" indent="-3492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Blue Bottle Coffee</a:t>
            </a: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以下を、１週間単位で実施する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6429" lvl="2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アイデア出し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6429" lvl="2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プロトタイピング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6429" lvl="2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ユーザー実験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12763" lvl="1" indent="-496888">
              <a:lnSpc>
                <a:spcPct val="100000"/>
              </a:lnSpc>
              <a:buNone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https://www.gv.com/sprint/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hlinkClick r:id="rId4"/>
            <a:extLst>
              <a:ext uri="{FF2B5EF4-FFF2-40B4-BE49-F238E27FC236}">
                <a16:creationId xmlns:a16="http://schemas.microsoft.com/office/drawing/2014/main" id="{1F139AA8-BCB8-774D-9801-275323EB6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2384037"/>
            <a:ext cx="1978840" cy="301652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31103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148650" y="1689099"/>
            <a:ext cx="536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１週間ごとに「動くモノ」を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作成・デモし、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短時間の議論で意思決定を行う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ダメなら捨てられる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6429" lvl="2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時間をかけたアイデアは、心理的に捨てづらくなる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毎週分かることを増やせる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チームの自律性を伸ばせる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4214CF9-718E-F248-841B-8C348A854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2228932"/>
            <a:ext cx="2520000" cy="33267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75484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>
                <a:latin typeface="ヒラギノ角ゴ ProN W6"/>
                <a:ea typeface="ヒラギノ角ゴ ProN W6"/>
                <a:cs typeface="ヒラギノ角ゴ ProN W6"/>
              </a:rPr>
              <a:t>実施＆成果記録</a:t>
            </a:r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62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806129"/>
              </p:ext>
            </p:extLst>
          </p:nvPr>
        </p:nvGraphicFramePr>
        <p:xfrm>
          <a:off x="628650" y="1735810"/>
          <a:ext cx="7886700" cy="371856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6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(S) </a:t>
                      </a:r>
                      <a:r>
                        <a:rPr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考えるきっかけとして、</a:t>
                      </a:r>
                      <a:endParaRPr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Karate</a:t>
                      </a:r>
                      <a:r>
                        <a:rPr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でのテストコード例を作成・提示</a:t>
                      </a:r>
                      <a:endParaRPr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→　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(T) 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他のツールも試してみたい！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(S) (T) 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各種ツールを比較・選定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→　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  <a:hlinkClick r:id="rId2"/>
                        </a:rPr>
                        <a:t>REST-assured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JUnit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を選択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(S) DB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アクセスのテスト方法に混乱があるため、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UT/IT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の設計・実装指針とコードを作成・提示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併せて、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  <a:hlinkClick r:id="rId3"/>
                        </a:rPr>
                        <a:t>Testcontainers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もサンプル込みで紹介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→　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(T) 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これ良さそう！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4-5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(S) (T) 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メンバー全員で、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  <a:hlinkClick r:id="rId4"/>
                        </a:rPr>
                        <a:t>EmbedMongo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全て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Testcontainers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に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replace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C565B0AD-82F3-AC46-BC79-EF6751B12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454369"/>
            <a:ext cx="7886700" cy="882563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802188" lvl="1" indent="-1123950">
              <a:lnSpc>
                <a:spcPct val="100000"/>
              </a:lnSpc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(S)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：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</a:t>
            </a:r>
            <a:endParaRPr lang="en-US" altLang="ja-JP" sz="2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889500" lvl="1" indent="-1211263">
              <a:lnSpc>
                <a:spcPct val="100000"/>
              </a:lnSpc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(T)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：当該プロダクト開発チーム</a:t>
            </a:r>
            <a:endParaRPr lang="en-US" altLang="ja-JP" sz="2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3"/>
            <a:extLst>
              <a:ext uri="{FF2B5EF4-FFF2-40B4-BE49-F238E27FC236}">
                <a16:creationId xmlns:a16="http://schemas.microsoft.com/office/drawing/2014/main" id="{81C7B56B-9F60-5E4F-9DA9-F4185C9D5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564" y="5434951"/>
            <a:ext cx="978990" cy="97899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20181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実施＆成果記録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63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824166"/>
              </p:ext>
            </p:extLst>
          </p:nvPr>
        </p:nvGraphicFramePr>
        <p:xfrm>
          <a:off x="628650" y="1735810"/>
          <a:ext cx="7886700" cy="366072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6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(T) Testcontainers</a:t>
                      </a:r>
                      <a:r>
                        <a:rPr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r>
                        <a:rPr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MySQL</a:t>
                      </a:r>
                      <a:r>
                        <a:rPr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にも適用できそう</a:t>
                      </a:r>
                      <a:endParaRPr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→　いけそう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(S) (T) 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メンバー全員で、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  <a:hlinkClick r:id="rId3"/>
                        </a:rPr>
                        <a:t>embedded-mysql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全て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Testcontainers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に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replace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(T) Testcontainers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＋テストの並列実行で、</a:t>
                      </a:r>
                      <a:b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CI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サーバの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Slow Test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問題を解決できそう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→　いけそう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9-11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(T) 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実際に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CI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サーバの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Slow Test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問題を改善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12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-</a:t>
                      </a:r>
                      <a:endParaRPr kumimoji="1" lang="ja-JP" altLang="en-US" sz="20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(S) (T) API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のテストに本格着手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55751"/>
                  </a:ext>
                </a:extLst>
              </a:tr>
            </a:tbl>
          </a:graphicData>
        </a:graphic>
      </p:graphicFrame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32BC1247-E6D7-1A47-9DD7-1E383345B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454369"/>
            <a:ext cx="7886700" cy="882563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802188" lvl="1" indent="-1123950">
              <a:lnSpc>
                <a:spcPct val="100000"/>
              </a:lnSpc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(S)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：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</a:t>
            </a:r>
            <a:endParaRPr lang="en-US" altLang="ja-JP" sz="2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889500" lvl="1" indent="-1211263">
              <a:lnSpc>
                <a:spcPct val="100000"/>
              </a:lnSpc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(T)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：当該プロダクト開発チーム</a:t>
            </a:r>
            <a:endParaRPr lang="en-US" altLang="ja-JP" sz="2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4"/>
            <a:extLst>
              <a:ext uri="{FF2B5EF4-FFF2-40B4-BE49-F238E27FC236}">
                <a16:creationId xmlns:a16="http://schemas.microsoft.com/office/drawing/2014/main" id="{B7D75E7B-43FF-094B-A5CC-D80C3963A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564" y="5434951"/>
            <a:ext cx="978990" cy="97899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45296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「分からないこと」を、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共に試しながら、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１つ１つ分かるように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していく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297728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Design Sprint</a:t>
            </a: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で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以下のメリットを得られる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アイデアの混乱の整理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技術的課題の発見・解決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ダメな場合の切り替え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6196401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r>
              <a:rPr lang="ja-JP" altLang="en-US" sz="8000" b="1"/>
              <a:t>まとめ</a:t>
            </a:r>
            <a:endParaRPr kumimoji="1" lang="ja-JP" altLang="en-US" sz="8000" b="1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5D05EE6-C02C-DA45-9FF8-10C66A662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800" y="3978000"/>
            <a:ext cx="2239200" cy="2880000"/>
          </a:xfrm>
          <a:prstGeom prst="rect">
            <a:avLst/>
          </a:prstGeom>
          <a:ln>
            <a:noFill/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B3430D6-04A0-3A44-96BE-BDD330E41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239200" cy="28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58626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/>
              <a:t>1. </a:t>
            </a:r>
            <a:r>
              <a:rPr lang="ja-JP" altLang="en-US" sz="4800"/>
              <a:t>プロダクト開発チームと共に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一緒に痛い目にあう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発見・提供しよう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8783205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/>
              <a:t>2. Learning Session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Learning Session</a:t>
            </a: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で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以下のメリットを得られる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仕事に必要な技能の習得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チームの強化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組織のプロセス改善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2021919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" altLang="ja-JP" sz="4800" dirty="0"/>
              <a:t>Design Sprint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Design Sprint</a:t>
            </a: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で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以下のメリットを得られる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アイデアの混乱の整理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技術的課題の発見・解決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ダメな場合の切り替え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7230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r>
              <a:rPr lang="ja-JP" altLang="en-US" sz="8000" b="1"/>
              <a:t>背景</a:t>
            </a:r>
            <a:endParaRPr kumimoji="1" lang="ja-JP" altLang="en-US" sz="8000" b="1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52D54F1-C0CE-7842-932E-D9504B540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801" y="3617061"/>
            <a:ext cx="3103199" cy="32409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42096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Caution!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スクラムとは、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以下のようなものである。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955800" lvl="1" indent="-4826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軽量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779588" lvl="1" indent="-306388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理解が容易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779588" lvl="1" indent="-306388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習得は困難</a:t>
            </a:r>
            <a:endParaRPr lang="en-US" altLang="ja-JP" sz="2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『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スクラムガイド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』3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ページ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412176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習得が困難な理由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チーム・プロダクトごとに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コンテキストが違いすぎ、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各種手法・テクニックを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そのまま当てはめられない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2190702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その一方で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各種手法・テクニック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それ自体は参考になる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548225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なので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自分たちの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チーム・プロダクトの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コンテキストに適した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各種手法・テクニックの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適用方法を見つければ</a:t>
            </a:r>
            <a: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OK!</a:t>
            </a:r>
          </a:p>
        </p:txBody>
      </p:sp>
    </p:spTree>
    <p:extLst>
      <p:ext uri="{BB962C8B-B14F-4D97-AF65-F5344CB8AC3E}">
        <p14:creationId xmlns:p14="http://schemas.microsoft.com/office/powerpoint/2010/main" val="34490399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Everything is...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7200" dirty="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Experiment!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72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実験！</a:t>
            </a:r>
            <a:endParaRPr lang="en-US" altLang="ja-JP" sz="72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72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A1328E1-AB70-7140-8779-F342860E6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76350"/>
            <a:ext cx="240480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5035C06-0197-5849-9EF6-F55E92028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601" y="3476350"/>
            <a:ext cx="3164399" cy="28796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55652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 KPIs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：実験の判断基準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911350" lvl="1" indent="-438150">
              <a:lnSpc>
                <a:spcPct val="100000"/>
              </a:lnSpc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売上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1911350" lvl="1" indent="-438150">
              <a:lnSpc>
                <a:spcPct val="100000"/>
              </a:lnSpc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利益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1911350" lvl="1" indent="-438150">
              <a:lnSpc>
                <a:spcPct val="100000"/>
              </a:lnSpc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従</a:t>
            </a:r>
            <a:r>
              <a:rPr lang="ja-JP" altLang="en-US" sz="4800">
                <a:solidFill>
                  <a:srgbClr val="07B53B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業員満足度</a:t>
            </a:r>
            <a:endParaRPr lang="en-US" altLang="ja-JP" sz="4800" dirty="0">
              <a:solidFill>
                <a:srgbClr val="07B53B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65924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情報整理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2438" lvl="1" indent="-43815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プロダクト開発チームと共に在る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795330" lvl="3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本番障害：</a:t>
            </a: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- 30%</a:t>
            </a:r>
          </a:p>
          <a:p>
            <a:pPr marL="795330" lvl="3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障害検知：</a:t>
            </a: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週間→</a:t>
            </a: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2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時間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452438" lvl="1" indent="-438150">
              <a:lnSpc>
                <a:spcPct val="100000"/>
              </a:lnSpc>
              <a:buNone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2. Learning Session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チーム力の強化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795330" lvl="3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Onboarding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を</a:t>
            </a: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2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ヶ月で終了</a:t>
            </a: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795330" lvl="3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Sebas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で</a:t>
            </a: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MTTR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短縮にメド</a:t>
            </a: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452438" lvl="1" indent="-438150">
              <a:lnSpc>
                <a:spcPct val="100000"/>
              </a:lnSpc>
              <a:buNone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3. Design Sprint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技術戦略の策定・実施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795330" lvl="3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Slow Test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問題を解決し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リードタイム短縮</a:t>
            </a: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95330" lvl="3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チームの混乱を整理し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価値にフォーカスへ</a:t>
            </a: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3683952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 marL="0" lvl="1" indent="0" algn="ctr">
              <a:buNone/>
            </a:pP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皆さんに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適した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解決策を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皆さんの</a:t>
            </a:r>
            <a:br>
              <a:rPr lang="en-US" altLang="ja-JP" sz="8000" dirty="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chemeClr val="bg1"/>
                </a:solidFill>
                <a:latin typeface="ヒラギノ角ゴ ProN W6"/>
                <a:ea typeface="ヒラギノ角ゴ ProN W6"/>
                <a:cs typeface="ヒラギノ角ゴ ProN W6"/>
              </a:rPr>
              <a:t>手で！</a:t>
            </a:r>
            <a:endParaRPr kumimoji="1" lang="ja-JP" altLang="en-US" sz="8000" b="1">
              <a:solidFill>
                <a:schemeClr val="bg1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2933EDB-70E7-0D42-AF19-167DCBA73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600" y="4338000"/>
            <a:ext cx="2507400" cy="2520000"/>
          </a:xfrm>
          <a:prstGeom prst="rect">
            <a:avLst/>
          </a:prstGeom>
          <a:ln>
            <a:noFill/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E6D30441-CC79-5146-A595-72CE44C54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19200" cy="252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2853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/>
          </a:solidFill>
          <a:ln>
            <a:noFill/>
          </a:ln>
        </p:spPr>
        <p:txBody>
          <a:bodyPr/>
          <a:lstStyle/>
          <a:p>
            <a:r>
              <a:rPr lang="en-US" altLang="ja-JP" sz="8000" b="1" dirty="0"/>
              <a:t>SET</a:t>
            </a:r>
            <a:br>
              <a:rPr lang="en-US" altLang="ja-JP" sz="8000" b="1" dirty="0"/>
            </a:br>
            <a:r>
              <a:rPr lang="en-US" altLang="ja-JP" sz="8000" b="1" dirty="0"/>
              <a:t>#</a:t>
            </a:r>
            <a:r>
              <a:rPr lang="ja-JP" altLang="en-US" sz="8000" b="1"/>
              <a:t>とは</a:t>
            </a:r>
            <a:endParaRPr kumimoji="1" lang="ja-JP" altLang="en-US" sz="8000" b="1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0CFE0EA-50AE-794B-B572-EEC78715E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079308" cy="2880000"/>
          </a:xfrm>
          <a:prstGeom prst="rect">
            <a:avLst/>
          </a:prstGeom>
          <a:ln>
            <a:noFill/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FB2F8DD-4880-D14A-8CB3-5C84E9295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049" y="3978000"/>
            <a:ext cx="2397600" cy="28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306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solidFill>
                  <a:srgbClr val="FFC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oftware </a:t>
            </a:r>
            <a:r>
              <a:rPr lang="en-US" altLang="ja-JP" sz="4800" dirty="0">
                <a:solidFill>
                  <a:srgbClr val="FFC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ngineer in </a:t>
            </a:r>
            <a:r>
              <a:rPr lang="en-US" altLang="ja-JP" sz="4800" dirty="0">
                <a:solidFill>
                  <a:srgbClr val="FFC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est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8" name="図 7">
            <a:hlinkClick r:id="rId3"/>
            <a:extLst>
              <a:ext uri="{FF2B5EF4-FFF2-40B4-BE49-F238E27FC236}">
                <a16:creationId xmlns:a16="http://schemas.microsoft.com/office/drawing/2014/main" id="{84C1E388-6FEC-1848-A337-F5EBC1417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953683"/>
            <a:ext cx="2996302" cy="38772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6E7EFD24-0832-4B41-8E10-75269272B5D8}"/>
              </a:ext>
            </a:extLst>
          </p:cNvPr>
          <p:cNvSpPr txBox="1">
            <a:spLocks/>
          </p:cNvSpPr>
          <p:nvPr/>
        </p:nvSpPr>
        <p:spPr>
          <a:xfrm>
            <a:off x="3624952" y="1689099"/>
            <a:ext cx="4890398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テスト自動化技術を活用して、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プロダクト開発チームの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テストとプロセスの改善を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リードするエンジニア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12763" lvl="1" indent="-496888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（参考）</a:t>
            </a:r>
            <a:r>
              <a:rPr lang="en-US" altLang="ja-JP" sz="2800" u="sng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Wikipedia</a:t>
            </a:r>
            <a:endParaRPr lang="en-US" altLang="ja-JP" sz="2800" u="sng" dirty="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853661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4843</TotalTime>
  <Words>2586</Words>
  <Application>Microsoft Macintosh PowerPoint</Application>
  <PresentationFormat>画面に合わせる (4:3)</PresentationFormat>
  <Paragraphs>561</Paragraphs>
  <Slides>77</Slides>
  <Notes>76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77</vt:i4>
      </vt:variant>
    </vt:vector>
  </HeadingPairs>
  <TitlesOfParts>
    <vt:vector size="85" baseType="lpstr">
      <vt:lpstr>HGPｺﾞｼｯｸE</vt:lpstr>
      <vt:lpstr>Hiragino Kaku Gothic ProN W6</vt:lpstr>
      <vt:lpstr>ヒラギノ角ゴ ProN W6</vt:lpstr>
      <vt:lpstr>Arial</vt:lpstr>
      <vt:lpstr>Calibri</vt:lpstr>
      <vt:lpstr>Franklin Gothic Book</vt:lpstr>
      <vt:lpstr>Office テーマ</vt:lpstr>
      <vt:lpstr>1_Office テーマ</vt:lpstr>
      <vt:lpstr>特殊部隊 SETチームの日常  -技術と実験を融合した実践アジャイル術-</vt:lpstr>
      <vt:lpstr>当セッション／資料の目的</vt:lpstr>
      <vt:lpstr>そのままでは使えません！</vt:lpstr>
      <vt:lpstr>調理・加工が必要です</vt:lpstr>
      <vt:lpstr>理由</vt:lpstr>
      <vt:lpstr>調理・加工のための3つのキー</vt:lpstr>
      <vt:lpstr>背景</vt:lpstr>
      <vt:lpstr>SET #とは</vt:lpstr>
      <vt:lpstr>Software Engineer in Test</vt:lpstr>
      <vt:lpstr>SET #とは</vt:lpstr>
      <vt:lpstr>LINEのSET #とは</vt:lpstr>
      <vt:lpstr>LINEのSET #とは</vt:lpstr>
      <vt:lpstr>LINEのSETの3つの軸</vt:lpstr>
      <vt:lpstr>少しでも 皆さんの ヒントになれば</vt:lpstr>
      <vt:lpstr>アジェンダ</vt:lpstr>
      <vt:lpstr>PowerPoint プレゼンテーション</vt:lpstr>
      <vt:lpstr>課題認識</vt:lpstr>
      <vt:lpstr>仮説</vt:lpstr>
      <vt:lpstr>検証のポイント</vt:lpstr>
      <vt:lpstr>事例1 Ayaperf</vt:lpstr>
      <vt:lpstr>とあるチームの課題</vt:lpstr>
      <vt:lpstr>解決策としてのAyaperf</vt:lpstr>
      <vt:lpstr>仕組み</vt:lpstr>
      <vt:lpstr>ポイント</vt:lpstr>
      <vt:lpstr>成果</vt:lpstr>
      <vt:lpstr>事例2 Karate</vt:lpstr>
      <vt:lpstr>Channel Gatewayの課題</vt:lpstr>
      <vt:lpstr>JUnitとCIによる障害検知</vt:lpstr>
      <vt:lpstr>JUnitとCIによる障害検知</vt:lpstr>
      <vt:lpstr>解決策としてのKarate</vt:lpstr>
      <vt:lpstr>Karateのテストコード例</vt:lpstr>
      <vt:lpstr>JUnitのテストコード例</vt:lpstr>
      <vt:lpstr>ポイント</vt:lpstr>
      <vt:lpstr>成果</vt:lpstr>
      <vt:lpstr>まとめ</vt:lpstr>
      <vt:lpstr>まとめ</vt:lpstr>
      <vt:lpstr>PowerPoint プレゼンテーション</vt:lpstr>
      <vt:lpstr>PowerPoint プレゼンテーション</vt:lpstr>
      <vt:lpstr>PowerPoint プレゼンテーション</vt:lpstr>
      <vt:lpstr>課題認識</vt:lpstr>
      <vt:lpstr>仮説</vt:lpstr>
      <vt:lpstr>検証のポイント</vt:lpstr>
      <vt:lpstr>Learning Lesson #とは</vt:lpstr>
      <vt:lpstr>SETチームでのルール</vt:lpstr>
      <vt:lpstr>SETチームが学んだこと</vt:lpstr>
      <vt:lpstr>成果</vt:lpstr>
      <vt:lpstr>成果例：Sebas Report</vt:lpstr>
      <vt:lpstr>Karateのテストレポートの拡張</vt:lpstr>
      <vt:lpstr>マイクロサービスの障害原因を</vt:lpstr>
      <vt:lpstr>迅速に特定できます</vt:lpstr>
      <vt:lpstr>学習したものを活用して…！</vt:lpstr>
      <vt:lpstr>想定外の成果：心理面</vt:lpstr>
      <vt:lpstr>想定外の成果：評価面</vt:lpstr>
      <vt:lpstr>まとめ</vt:lpstr>
      <vt:lpstr>まとめ</vt:lpstr>
      <vt:lpstr>PowerPoint プレゼンテーション</vt:lpstr>
      <vt:lpstr>とあるチームの課題</vt:lpstr>
      <vt:lpstr>仮説</vt:lpstr>
      <vt:lpstr>検証のポイント</vt:lpstr>
      <vt:lpstr>Design Sprint #とは</vt:lpstr>
      <vt:lpstr>ポイント</vt:lpstr>
      <vt:lpstr>実施＆成果記録 (1)</vt:lpstr>
      <vt:lpstr>実施＆成果記録 (2)</vt:lpstr>
      <vt:lpstr>まとめ</vt:lpstr>
      <vt:lpstr>まとめ</vt:lpstr>
      <vt:lpstr>まとめ</vt:lpstr>
      <vt:lpstr>1. プロダクト開発チームと共に</vt:lpstr>
      <vt:lpstr>2. Learning Session</vt:lpstr>
      <vt:lpstr>3. Design Sprint</vt:lpstr>
      <vt:lpstr>Caution!</vt:lpstr>
      <vt:lpstr>習得が困難な理由</vt:lpstr>
      <vt:lpstr>その一方で</vt:lpstr>
      <vt:lpstr>なので</vt:lpstr>
      <vt:lpstr>Everything is...</vt:lpstr>
      <vt:lpstr>3 KPIs：実験の判断基準</vt:lpstr>
      <vt:lpstr>情報整理</vt:lpstr>
      <vt:lpstr>皆さんに 適した 解決策を 皆さんの 手で！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Hiroyuki Ito</cp:lastModifiedBy>
  <cp:revision>7704</cp:revision>
  <cp:lastPrinted>2019-12-11T06:41:24Z</cp:lastPrinted>
  <dcterms:created xsi:type="dcterms:W3CDTF">2016-11-21T06:16:44Z</dcterms:created>
  <dcterms:modified xsi:type="dcterms:W3CDTF">2019-12-31T13:59:28Z</dcterms:modified>
</cp:coreProperties>
</file>